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4" r:id="rId9"/>
    <p:sldId id="265" r:id="rId10"/>
    <p:sldId id="266" r:id="rId11"/>
  </p:sldIdLst>
  <p:sldSz cx="18288000" cy="10287000"/>
  <p:notesSz cx="6858000" cy="9144000"/>
  <p:embeddedFontLst>
    <p:embeddedFont>
      <p:font typeface="Fira Sans" panose="020B0503050000020004" pitchFamily="34" charset="0"/>
      <p:regular r:id="rId12"/>
    </p:embeddedFont>
    <p:embeddedFont>
      <p:font typeface="Fira Sans Bold" panose="020B0803050000020004" charset="0"/>
      <p:regular r:id="rId13"/>
    </p:embeddedFont>
    <p:embeddedFont>
      <p:font typeface="Fira Sans Medium" panose="020B0603050000020004" pitchFamily="34" charset="0"/>
      <p:regular r:id="rId14"/>
    </p:embeddedFont>
    <p:embeddedFont>
      <p:font typeface="Fira Sans Ultra-Bold" panose="020B0604020202020204" charset="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666" b="-16666"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3" name="Group 3"/>
          <p:cNvGrpSpPr/>
          <p:nvPr/>
        </p:nvGrpSpPr>
        <p:grpSpPr>
          <a:xfrm>
            <a:off x="10897101" y="-7723902"/>
            <a:ext cx="10811520" cy="9544289"/>
            <a:chOff x="0" y="0"/>
            <a:chExt cx="6085374" cy="53721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085374" cy="5372100"/>
            </a:xfrm>
            <a:custGeom>
              <a:avLst/>
              <a:gdLst/>
              <a:ahLst/>
              <a:cxnLst/>
              <a:rect l="l" t="t" r="r" b="b"/>
              <a:pathLst>
                <a:path w="6085374" h="5372100">
                  <a:moveTo>
                    <a:pt x="4534704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534704" y="5372100"/>
                  </a:lnTo>
                  <a:lnTo>
                    <a:pt x="6085374" y="2686050"/>
                  </a:lnTo>
                  <a:lnTo>
                    <a:pt x="4534704" y="0"/>
                  </a:lnTo>
                  <a:close/>
                </a:path>
              </a:pathLst>
            </a:custGeom>
            <a:solidFill>
              <a:srgbClr val="A066CB"/>
            </a:solidFill>
          </p:spPr>
          <p:txBody>
            <a:bodyPr/>
            <a:lstStyle/>
            <a:p>
              <a:endParaRPr lang="es-CL"/>
            </a:p>
          </p:txBody>
        </p:sp>
      </p:grpSp>
      <p:grpSp>
        <p:nvGrpSpPr>
          <p:cNvPr id="5" name="Group 5"/>
          <p:cNvGrpSpPr/>
          <p:nvPr/>
        </p:nvGrpSpPr>
        <p:grpSpPr>
          <a:xfrm rot="-10800000">
            <a:off x="-3855056" y="3973382"/>
            <a:ext cx="17435875" cy="13157506"/>
            <a:chOff x="0" y="0"/>
            <a:chExt cx="7118922" cy="53721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7118922" cy="5372100"/>
            </a:xfrm>
            <a:custGeom>
              <a:avLst/>
              <a:gdLst/>
              <a:ahLst/>
              <a:cxnLst/>
              <a:rect l="l" t="t" r="r" b="b"/>
              <a:pathLst>
                <a:path w="7118922" h="5372100">
                  <a:moveTo>
                    <a:pt x="5568252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5568252" y="5372100"/>
                  </a:lnTo>
                  <a:lnTo>
                    <a:pt x="7118922" y="2686050"/>
                  </a:lnTo>
                  <a:lnTo>
                    <a:pt x="5568252" y="0"/>
                  </a:lnTo>
                  <a:close/>
                </a:path>
              </a:pathLst>
            </a:custGeom>
            <a:solidFill>
              <a:srgbClr val="1836B2"/>
            </a:solid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486077" y="4619044"/>
            <a:ext cx="10270426" cy="5000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840"/>
              </a:lnSpc>
            </a:pPr>
            <a:r>
              <a:rPr lang="en-US" sz="8200" b="1" spc="246">
                <a:solidFill>
                  <a:srgbClr val="FFFFFF"/>
                </a:solidFill>
                <a:latin typeface="Fira Sans Ultra-Bold"/>
                <a:ea typeface="Fira Sans Ultra-Bold"/>
                <a:cs typeface="Fira Sans Ultra-Bold"/>
                <a:sym typeface="Fira Sans Ultra-Bold"/>
              </a:rPr>
              <a:t>DISEÑO DE ARQUITECTURA DATA WAREHOUSE EN GCP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714187" y="-482325"/>
            <a:ext cx="19640174" cy="10998498"/>
          </a:xfrm>
          <a:custGeom>
            <a:avLst/>
            <a:gdLst/>
            <a:ahLst/>
            <a:cxnLst/>
            <a:rect l="l" t="t" r="r" b="b"/>
            <a:pathLst>
              <a:path w="19640174" h="10998498">
                <a:moveTo>
                  <a:pt x="0" y="0"/>
                </a:moveTo>
                <a:lnTo>
                  <a:pt x="19640174" y="0"/>
                </a:lnTo>
                <a:lnTo>
                  <a:pt x="19640174" y="10998497"/>
                </a:lnTo>
                <a:lnTo>
                  <a:pt x="0" y="109984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692396" y="2371509"/>
            <a:ext cx="9401982" cy="5543982"/>
            <a:chOff x="0" y="0"/>
            <a:chExt cx="12535976" cy="7391977"/>
          </a:xfrm>
        </p:grpSpPr>
        <p:sp>
          <p:nvSpPr>
            <p:cNvPr id="3" name="TextBox 3"/>
            <p:cNvSpPr txBox="1"/>
            <p:nvPr/>
          </p:nvSpPr>
          <p:spPr>
            <a:xfrm>
              <a:off x="0" y="1755716"/>
              <a:ext cx="12535976" cy="55795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599"/>
                </a:lnSpc>
              </a:pPr>
              <a:r>
                <a:rPr lang="en-US" sz="3999" b="1" spc="-79">
                  <a:solidFill>
                    <a:srgbClr val="000000"/>
                  </a:solidFill>
                  <a:latin typeface="Fira Sans Medium"/>
                  <a:ea typeface="Fira Sans Medium"/>
                  <a:cs typeface="Fira Sans Medium"/>
                  <a:sym typeface="Fira Sans Medium"/>
                </a:rPr>
                <a:t>Diseñar y desarrollar un Data Warehouse alojado en GCP que optimice la carga diaria de información, entrenar un modelo ML predictivo para un caso de negocio y la generación de informes y dashboards de la empresa HVR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0"/>
              <a:ext cx="12535976" cy="8509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039"/>
                </a:lnSpc>
              </a:pPr>
              <a:r>
                <a:rPr lang="en-US" sz="4199" b="1" spc="125">
                  <a:solidFill>
                    <a:srgbClr val="000000"/>
                  </a:solidFill>
                  <a:latin typeface="Fira Sans Ultra-Bold"/>
                  <a:ea typeface="Fira Sans Ultra-Bold"/>
                  <a:cs typeface="Fira Sans Ultra-Bold"/>
                  <a:sym typeface="Fira Sans Ultra-Bold"/>
                </a:rPr>
                <a:t>OBJETIVO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3561858" y="1028700"/>
            <a:ext cx="9716818" cy="9547574"/>
            <a:chOff x="0" y="0"/>
            <a:chExt cx="12955757" cy="12730098"/>
          </a:xfrm>
        </p:grpSpPr>
        <p:sp>
          <p:nvSpPr>
            <p:cNvPr id="6" name="Freeform 6"/>
            <p:cNvSpPr/>
            <p:nvPr/>
          </p:nvSpPr>
          <p:spPr>
            <a:xfrm flipH="1">
              <a:off x="1795218" y="6357796"/>
              <a:ext cx="11160540" cy="6372302"/>
            </a:xfrm>
            <a:custGeom>
              <a:avLst/>
              <a:gdLst/>
              <a:ahLst/>
              <a:cxnLst/>
              <a:rect l="l" t="t" r="r" b="b"/>
              <a:pathLst>
                <a:path w="11160540" h="6372302">
                  <a:moveTo>
                    <a:pt x="11160539" y="0"/>
                  </a:moveTo>
                  <a:lnTo>
                    <a:pt x="0" y="0"/>
                  </a:lnTo>
                  <a:lnTo>
                    <a:pt x="0" y="6372302"/>
                  </a:lnTo>
                  <a:lnTo>
                    <a:pt x="11160539" y="6372302"/>
                  </a:lnTo>
                  <a:lnTo>
                    <a:pt x="11160539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t="-51576"/>
              </a:stretch>
            </a:blipFill>
          </p:spPr>
          <p:txBody>
            <a:bodyPr/>
            <a:lstStyle/>
            <a:p>
              <a:endParaRPr lang="es-CL"/>
            </a:p>
          </p:txBody>
        </p:sp>
        <p:sp>
          <p:nvSpPr>
            <p:cNvPr id="7" name="Freeform 7"/>
            <p:cNvSpPr/>
            <p:nvPr/>
          </p:nvSpPr>
          <p:spPr>
            <a:xfrm flipH="1">
              <a:off x="0" y="0"/>
              <a:ext cx="11160540" cy="6372302"/>
            </a:xfrm>
            <a:custGeom>
              <a:avLst/>
              <a:gdLst/>
              <a:ahLst/>
              <a:cxnLst/>
              <a:rect l="l" t="t" r="r" b="b"/>
              <a:pathLst>
                <a:path w="11160540" h="6372302">
                  <a:moveTo>
                    <a:pt x="11160540" y="0"/>
                  </a:moveTo>
                  <a:lnTo>
                    <a:pt x="0" y="0"/>
                  </a:lnTo>
                  <a:lnTo>
                    <a:pt x="0" y="6372302"/>
                  </a:lnTo>
                  <a:lnTo>
                    <a:pt x="11160540" y="6372302"/>
                  </a:lnTo>
                  <a:lnTo>
                    <a:pt x="1116054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t="-51576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14350" y="1569529"/>
            <a:ext cx="17259300" cy="8413909"/>
          </a:xfrm>
          <a:custGeom>
            <a:avLst/>
            <a:gdLst/>
            <a:ahLst/>
            <a:cxnLst/>
            <a:rect l="l" t="t" r="r" b="b"/>
            <a:pathLst>
              <a:path w="17259300" h="8413909">
                <a:moveTo>
                  <a:pt x="0" y="0"/>
                </a:moveTo>
                <a:lnTo>
                  <a:pt x="17259300" y="0"/>
                </a:lnTo>
                <a:lnTo>
                  <a:pt x="17259300" y="8413909"/>
                </a:lnTo>
                <a:lnTo>
                  <a:pt x="0" y="841390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TextBox 3"/>
          <p:cNvSpPr txBox="1"/>
          <p:nvPr/>
        </p:nvSpPr>
        <p:spPr>
          <a:xfrm>
            <a:off x="2008441" y="174703"/>
            <a:ext cx="14271119" cy="1143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39"/>
              </a:lnSpc>
            </a:pPr>
            <a:r>
              <a:rPr lang="en-US" sz="7449" b="1" spc="223" dirty="0">
                <a:solidFill>
                  <a:srgbClr val="1836B2"/>
                </a:solidFill>
                <a:latin typeface="Fira Sans Ultra-Bold"/>
                <a:ea typeface="Fira Sans Ultra-Bold"/>
                <a:cs typeface="Fira Sans Ultra-Bold"/>
                <a:sym typeface="Fira Sans Ultra-Bold"/>
              </a:rPr>
              <a:t>ARQUITECTURA PROPUESTA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614106" y="1260475"/>
            <a:ext cx="15645194" cy="8382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l">
              <a:lnSpc>
                <a:spcPts val="5100"/>
              </a:lnSpc>
              <a:buFont typeface="Arial"/>
              <a:buChar char="•"/>
            </a:pPr>
            <a:r>
              <a:rPr lang="en-US" sz="3000" b="1" spc="-60">
                <a:solidFill>
                  <a:srgbClr val="000000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Ingesta de Datos: </a:t>
            </a:r>
            <a:r>
              <a:rPr lang="en-US" sz="3000" spc="-6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Los datos se suben a Cloud Storage. Cloud Functions desencadena un proceso de ETL en Cloud Dataflow/Dataproc.</a:t>
            </a:r>
          </a:p>
          <a:p>
            <a:pPr marL="647700" lvl="1" indent="-323850" algn="l">
              <a:lnSpc>
                <a:spcPts val="5100"/>
              </a:lnSpc>
              <a:buFont typeface="Arial"/>
              <a:buChar char="•"/>
            </a:pPr>
            <a:r>
              <a:rPr lang="en-US" sz="3000" b="1" spc="-60">
                <a:solidFill>
                  <a:srgbClr val="000000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Transformación de Datos: </a:t>
            </a:r>
            <a:r>
              <a:rPr lang="en-US" sz="3000" spc="-6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Dataflow/Dataproc carga los datos transformados en las tablas de Bronce en BigQuery.</a:t>
            </a:r>
          </a:p>
          <a:p>
            <a:pPr marL="647700" lvl="1" indent="-323850" algn="l">
              <a:lnSpc>
                <a:spcPts val="5100"/>
              </a:lnSpc>
              <a:buFont typeface="Arial"/>
              <a:buChar char="•"/>
            </a:pPr>
            <a:r>
              <a:rPr lang="en-US" sz="3000" b="1" spc="-60">
                <a:solidFill>
                  <a:srgbClr val="000000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Modelado de Datos:</a:t>
            </a:r>
            <a:r>
              <a:rPr lang="en-US" sz="3000" spc="-6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 Se aplican transformaciones adicionales y se cargan los datos en las tablas Silver y Gold de BigQuery.</a:t>
            </a:r>
          </a:p>
          <a:p>
            <a:pPr marL="647700" lvl="1" indent="-323850" algn="l">
              <a:lnSpc>
                <a:spcPts val="5100"/>
              </a:lnSpc>
              <a:buFont typeface="Arial"/>
              <a:buChar char="•"/>
            </a:pPr>
            <a:r>
              <a:rPr lang="en-US" sz="3000" b="1" spc="-60">
                <a:solidFill>
                  <a:srgbClr val="000000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Entrenamiento de modelos ML:  </a:t>
            </a:r>
            <a:r>
              <a:rPr lang="en-US" sz="3000" spc="-6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Se entrenarán modelos predictivos de ML para la toma de desiciones estratégicas.</a:t>
            </a:r>
          </a:p>
          <a:p>
            <a:pPr marL="647700" lvl="1" indent="-323850" algn="l">
              <a:lnSpc>
                <a:spcPts val="5100"/>
              </a:lnSpc>
              <a:buFont typeface="Arial"/>
              <a:buChar char="•"/>
            </a:pPr>
            <a:r>
              <a:rPr lang="en-US" sz="3000" b="1" spc="-60">
                <a:solidFill>
                  <a:srgbClr val="000000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Visualización: </a:t>
            </a:r>
            <a:r>
              <a:rPr lang="en-US" sz="3000" spc="-6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Los datos finales son consumidos por Looker Studio para la creación de dashboards y reportes.</a:t>
            </a:r>
          </a:p>
          <a:p>
            <a:pPr marL="647700" lvl="1" indent="-323850" algn="l">
              <a:lnSpc>
                <a:spcPts val="5100"/>
              </a:lnSpc>
              <a:buFont typeface="Arial"/>
              <a:buChar char="•"/>
            </a:pPr>
            <a:r>
              <a:rPr lang="en-US" sz="3000" b="1" spc="-60">
                <a:solidFill>
                  <a:srgbClr val="000000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Notificaciones: </a:t>
            </a:r>
            <a:r>
              <a:rPr lang="en-US" sz="3000" spc="-6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Cloud Pub/Sub envía alertas cuando los procesos de carga y generación de informes están completos.</a:t>
            </a:r>
          </a:p>
          <a:p>
            <a:pPr algn="l">
              <a:lnSpc>
                <a:spcPts val="5100"/>
              </a:lnSpc>
            </a:pPr>
            <a:endParaRPr lang="en-US" sz="3000" spc="-6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2008441" y="174703"/>
            <a:ext cx="14271119" cy="1143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39"/>
              </a:lnSpc>
            </a:pPr>
            <a:r>
              <a:rPr lang="en-US" sz="7449" b="1" spc="223">
                <a:solidFill>
                  <a:srgbClr val="1836B2"/>
                </a:solidFill>
                <a:latin typeface="Fira Sans Ultra-Bold"/>
                <a:ea typeface="Fira Sans Ultra-Bold"/>
                <a:cs typeface="Fira Sans Ultra-Bold"/>
                <a:sym typeface="Fira Sans Ultra-Bold"/>
              </a:rPr>
              <a:t>FLUJO DE LA ARQUITECTURA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625435" y="1838213"/>
            <a:ext cx="11364810" cy="6734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50"/>
              </a:lnSpc>
            </a:pPr>
            <a:endParaRPr/>
          </a:p>
          <a:p>
            <a:pPr marL="971550" lvl="1" indent="-485775" algn="l">
              <a:lnSpc>
                <a:spcPts val="7650"/>
              </a:lnSpc>
              <a:buFont typeface="Arial"/>
              <a:buChar char="•"/>
            </a:pPr>
            <a:r>
              <a:rPr lang="en-US" sz="4500" spc="-89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BigQuery :  Los datos refinados y optimizados para consultas analíticas rápidas. Aquí se implementan modelos dimensionales y cubos OLAP siguiendo las prácticas de </a:t>
            </a:r>
            <a:r>
              <a:rPr lang="en-US" sz="4500" b="1" spc="-89">
                <a:solidFill>
                  <a:srgbClr val="000000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Ralph Kimball</a:t>
            </a:r>
            <a:r>
              <a:rPr lang="en-US" sz="4500" spc="-89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.</a:t>
            </a:r>
          </a:p>
          <a:p>
            <a:pPr algn="l">
              <a:lnSpc>
                <a:spcPts val="7650"/>
              </a:lnSpc>
            </a:pPr>
            <a:endParaRPr lang="en-US" sz="4500" spc="-89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784930" y="2650618"/>
            <a:ext cx="4228369" cy="5921770"/>
          </a:xfrm>
          <a:custGeom>
            <a:avLst/>
            <a:gdLst/>
            <a:ahLst/>
            <a:cxnLst/>
            <a:rect l="l" t="t" r="r" b="b"/>
            <a:pathLst>
              <a:path w="4228369" h="5921770">
                <a:moveTo>
                  <a:pt x="0" y="0"/>
                </a:moveTo>
                <a:lnTo>
                  <a:pt x="4228370" y="0"/>
                </a:lnTo>
                <a:lnTo>
                  <a:pt x="4228370" y="5921770"/>
                </a:lnTo>
                <a:lnTo>
                  <a:pt x="0" y="59217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4" name="TextBox 4"/>
          <p:cNvSpPr txBox="1"/>
          <p:nvPr/>
        </p:nvSpPr>
        <p:spPr>
          <a:xfrm>
            <a:off x="514350" y="-9525"/>
            <a:ext cx="17259300" cy="2276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939"/>
              </a:lnSpc>
              <a:spcBef>
                <a:spcPct val="0"/>
              </a:spcBef>
            </a:pPr>
            <a:r>
              <a:rPr lang="en-US" sz="7449" b="1" u="none" strike="noStrike" spc="223">
                <a:solidFill>
                  <a:srgbClr val="1836B2"/>
                </a:solidFill>
                <a:latin typeface="Fira Sans Ultra-Bold"/>
                <a:ea typeface="Fira Sans Ultra-Bold"/>
                <a:cs typeface="Fira Sans Ultra-Bold"/>
                <a:sym typeface="Fira Sans Ultra-Bold"/>
              </a:rPr>
              <a:t>ALMACENAMIENTO Y MODELADO DE DATOS (GOLD LAYER)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154960" y="2998643"/>
            <a:ext cx="11861429" cy="5080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599" lvl="1" indent="-431800" algn="l">
              <a:lnSpc>
                <a:spcPts val="6799"/>
              </a:lnSpc>
              <a:buFont typeface="Arial"/>
              <a:buChar char="•"/>
            </a:pPr>
            <a:r>
              <a:rPr lang="en-US" sz="3999" b="1" spc="-79">
                <a:solidFill>
                  <a:srgbClr val="000000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Análisis Predictivo: </a:t>
            </a:r>
            <a:r>
              <a:rPr lang="en-US" sz="3999" spc="-79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Implementar un modelo de machine learning (ML) para predecir tendencias de negocio o detectar anomalías en los datos.</a:t>
            </a:r>
          </a:p>
          <a:p>
            <a:pPr marL="863599" lvl="1" indent="-431800" algn="l">
              <a:lnSpc>
                <a:spcPts val="6799"/>
              </a:lnSpc>
              <a:buFont typeface="Arial"/>
              <a:buChar char="•"/>
            </a:pPr>
            <a:r>
              <a:rPr lang="en-US" sz="3999" b="1" spc="-79">
                <a:solidFill>
                  <a:srgbClr val="000000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Optimización de Procesos:</a:t>
            </a:r>
            <a:r>
              <a:rPr lang="en-US" sz="3999" spc="-79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 Usar AI para optimizar los procesos de ETL, detectando y corrigiendo errores automáticamente.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3213285" y="318438"/>
            <a:ext cx="11861429" cy="1143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939"/>
              </a:lnSpc>
              <a:spcBef>
                <a:spcPct val="0"/>
              </a:spcBef>
            </a:pPr>
            <a:r>
              <a:rPr lang="en-US" sz="7449" b="1" u="none" strike="noStrike" spc="223">
                <a:solidFill>
                  <a:srgbClr val="1836B2"/>
                </a:solidFill>
                <a:latin typeface="Fira Sans Ultra-Bold"/>
                <a:ea typeface="Fira Sans Ultra-Bold"/>
                <a:cs typeface="Fira Sans Ultra-Bold"/>
                <a:sym typeface="Fira Sans Ultra-Bold"/>
              </a:rPr>
              <a:t>INNOVACIÓN CON AI/ML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-3561858" y="1028700"/>
            <a:ext cx="9716818" cy="9547574"/>
            <a:chOff x="0" y="0"/>
            <a:chExt cx="12955757" cy="12730098"/>
          </a:xfrm>
        </p:grpSpPr>
        <p:sp>
          <p:nvSpPr>
            <p:cNvPr id="5" name="Freeform 5"/>
            <p:cNvSpPr/>
            <p:nvPr/>
          </p:nvSpPr>
          <p:spPr>
            <a:xfrm flipH="1">
              <a:off x="1795218" y="6357796"/>
              <a:ext cx="11160540" cy="6372302"/>
            </a:xfrm>
            <a:custGeom>
              <a:avLst/>
              <a:gdLst/>
              <a:ahLst/>
              <a:cxnLst/>
              <a:rect l="l" t="t" r="r" b="b"/>
              <a:pathLst>
                <a:path w="11160540" h="6372302">
                  <a:moveTo>
                    <a:pt x="11160539" y="0"/>
                  </a:moveTo>
                  <a:lnTo>
                    <a:pt x="0" y="0"/>
                  </a:lnTo>
                  <a:lnTo>
                    <a:pt x="0" y="6372302"/>
                  </a:lnTo>
                  <a:lnTo>
                    <a:pt x="11160539" y="6372302"/>
                  </a:lnTo>
                  <a:lnTo>
                    <a:pt x="11160539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t="-51576"/>
              </a:stretch>
            </a:blipFill>
          </p:spPr>
          <p:txBody>
            <a:bodyPr/>
            <a:lstStyle/>
            <a:p>
              <a:endParaRPr lang="es-CL"/>
            </a:p>
          </p:txBody>
        </p:sp>
        <p:sp>
          <p:nvSpPr>
            <p:cNvPr id="6" name="Freeform 6"/>
            <p:cNvSpPr/>
            <p:nvPr/>
          </p:nvSpPr>
          <p:spPr>
            <a:xfrm flipH="1">
              <a:off x="0" y="0"/>
              <a:ext cx="11160540" cy="6372302"/>
            </a:xfrm>
            <a:custGeom>
              <a:avLst/>
              <a:gdLst/>
              <a:ahLst/>
              <a:cxnLst/>
              <a:rect l="l" t="t" r="r" b="b"/>
              <a:pathLst>
                <a:path w="11160540" h="6372302">
                  <a:moveTo>
                    <a:pt x="11160540" y="0"/>
                  </a:moveTo>
                  <a:lnTo>
                    <a:pt x="0" y="0"/>
                  </a:lnTo>
                  <a:lnTo>
                    <a:pt x="0" y="6372302"/>
                  </a:lnTo>
                  <a:lnTo>
                    <a:pt x="11160540" y="6372302"/>
                  </a:lnTo>
                  <a:lnTo>
                    <a:pt x="1116054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t="-51576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-7859269" y="-413081"/>
            <a:ext cx="12833418" cy="11113161"/>
            <a:chOff x="0" y="0"/>
            <a:chExt cx="4282440" cy="3708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solidFill>
              <a:srgbClr val="1836B2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763376" y="4371975"/>
            <a:ext cx="3560795" cy="1533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5000" b="1" spc="150">
                <a:solidFill>
                  <a:srgbClr val="FFFFFF"/>
                </a:solidFill>
                <a:latin typeface="Fira Sans Ultra-Bold"/>
                <a:ea typeface="Fira Sans Ultra-Bold"/>
                <a:cs typeface="Fira Sans Ultra-Bold"/>
                <a:sym typeface="Fira Sans Ultra-Bold"/>
              </a:rPr>
              <a:t>Roles del Proyecto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397871" y="749300"/>
            <a:ext cx="11861429" cy="9366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599" lvl="1" indent="-431800" algn="l">
              <a:lnSpc>
                <a:spcPts val="6799"/>
              </a:lnSpc>
              <a:buFont typeface="Arial"/>
              <a:buChar char="•"/>
            </a:pPr>
            <a:r>
              <a:rPr lang="en-US" sz="3999" b="1" spc="-79">
                <a:solidFill>
                  <a:srgbClr val="000000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Product Owner:</a:t>
            </a:r>
            <a:r>
              <a:rPr lang="en-US" sz="3999" spc="-79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 Definir los requisitos y prioridades del proyecto.</a:t>
            </a:r>
          </a:p>
          <a:p>
            <a:pPr marL="863599" lvl="1" indent="-431800" algn="l">
              <a:lnSpc>
                <a:spcPts val="6799"/>
              </a:lnSpc>
              <a:buFont typeface="Arial"/>
              <a:buChar char="•"/>
            </a:pPr>
            <a:r>
              <a:rPr lang="en-US" sz="3999" b="1" spc="-79">
                <a:solidFill>
                  <a:srgbClr val="000000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Scrum Master: </a:t>
            </a:r>
            <a:r>
              <a:rPr lang="en-US" sz="3999" spc="-79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Facilitar las ceremonias de Scrum y remover impedimentos.</a:t>
            </a:r>
          </a:p>
          <a:p>
            <a:pPr marL="863599" lvl="1" indent="-431800" algn="l">
              <a:lnSpc>
                <a:spcPts val="6799"/>
              </a:lnSpc>
              <a:buFont typeface="Arial"/>
              <a:buChar char="•"/>
            </a:pPr>
            <a:r>
              <a:rPr lang="en-US" sz="3999" b="1" spc="-79">
                <a:solidFill>
                  <a:srgbClr val="000000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Data Engineer: </a:t>
            </a:r>
            <a:r>
              <a:rPr lang="en-US" sz="3999" spc="-79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Diseñar y desarrollar los pipelines de datos.</a:t>
            </a:r>
          </a:p>
          <a:p>
            <a:pPr marL="863599" lvl="1" indent="-431800" algn="l">
              <a:lnSpc>
                <a:spcPts val="6799"/>
              </a:lnSpc>
              <a:buFont typeface="Arial"/>
              <a:buChar char="•"/>
            </a:pPr>
            <a:r>
              <a:rPr lang="en-US" sz="3999" b="1" spc="-79">
                <a:solidFill>
                  <a:srgbClr val="000000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Data Scientist:</a:t>
            </a:r>
            <a:r>
              <a:rPr lang="en-US" sz="3999" spc="-79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 encargado del desarrollo del modelo de ML</a:t>
            </a:r>
          </a:p>
          <a:p>
            <a:pPr marL="863599" lvl="1" indent="-431800" algn="l">
              <a:lnSpc>
                <a:spcPts val="6799"/>
              </a:lnSpc>
              <a:buFont typeface="Arial"/>
              <a:buChar char="•"/>
            </a:pPr>
            <a:r>
              <a:rPr lang="en-US" sz="3999" b="1" spc="-79">
                <a:solidFill>
                  <a:srgbClr val="000000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Data Analyst: </a:t>
            </a:r>
            <a:r>
              <a:rPr lang="en-US" sz="3999" spc="-79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Crear y validar los dashboards e informes.</a:t>
            </a:r>
          </a:p>
          <a:p>
            <a:pPr algn="l">
              <a:lnSpc>
                <a:spcPts val="6799"/>
              </a:lnSpc>
            </a:pPr>
            <a:endParaRPr lang="en-US" sz="3999" spc="-79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561858" y="1028700"/>
            <a:ext cx="9716818" cy="9547574"/>
            <a:chOff x="0" y="0"/>
            <a:chExt cx="12955757" cy="12730098"/>
          </a:xfrm>
        </p:grpSpPr>
        <p:sp>
          <p:nvSpPr>
            <p:cNvPr id="3" name="Freeform 3"/>
            <p:cNvSpPr/>
            <p:nvPr/>
          </p:nvSpPr>
          <p:spPr>
            <a:xfrm flipH="1">
              <a:off x="1795218" y="6357796"/>
              <a:ext cx="11160540" cy="6372302"/>
            </a:xfrm>
            <a:custGeom>
              <a:avLst/>
              <a:gdLst/>
              <a:ahLst/>
              <a:cxnLst/>
              <a:rect l="l" t="t" r="r" b="b"/>
              <a:pathLst>
                <a:path w="11160540" h="6372302">
                  <a:moveTo>
                    <a:pt x="11160539" y="0"/>
                  </a:moveTo>
                  <a:lnTo>
                    <a:pt x="0" y="0"/>
                  </a:lnTo>
                  <a:lnTo>
                    <a:pt x="0" y="6372302"/>
                  </a:lnTo>
                  <a:lnTo>
                    <a:pt x="11160539" y="6372302"/>
                  </a:lnTo>
                  <a:lnTo>
                    <a:pt x="11160539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t="-51576"/>
              </a:stretch>
            </a:blipFill>
          </p:spPr>
          <p:txBody>
            <a:bodyPr/>
            <a:lstStyle/>
            <a:p>
              <a:endParaRPr lang="es-CL"/>
            </a:p>
          </p:txBody>
        </p:sp>
        <p:sp>
          <p:nvSpPr>
            <p:cNvPr id="4" name="Freeform 4"/>
            <p:cNvSpPr/>
            <p:nvPr/>
          </p:nvSpPr>
          <p:spPr>
            <a:xfrm flipH="1">
              <a:off x="0" y="0"/>
              <a:ext cx="11160540" cy="6372302"/>
            </a:xfrm>
            <a:custGeom>
              <a:avLst/>
              <a:gdLst/>
              <a:ahLst/>
              <a:cxnLst/>
              <a:rect l="l" t="t" r="r" b="b"/>
              <a:pathLst>
                <a:path w="11160540" h="6372302">
                  <a:moveTo>
                    <a:pt x="11160540" y="0"/>
                  </a:moveTo>
                  <a:lnTo>
                    <a:pt x="0" y="0"/>
                  </a:lnTo>
                  <a:lnTo>
                    <a:pt x="0" y="6372302"/>
                  </a:lnTo>
                  <a:lnTo>
                    <a:pt x="11160540" y="6372302"/>
                  </a:lnTo>
                  <a:lnTo>
                    <a:pt x="1116054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t="-51576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5" name="Freeform 5"/>
          <p:cNvSpPr/>
          <p:nvPr/>
        </p:nvSpPr>
        <p:spPr>
          <a:xfrm>
            <a:off x="6795224" y="3965087"/>
            <a:ext cx="3412701" cy="3208172"/>
          </a:xfrm>
          <a:custGeom>
            <a:avLst/>
            <a:gdLst/>
            <a:ahLst/>
            <a:cxnLst/>
            <a:rect l="l" t="t" r="r" b="b"/>
            <a:pathLst>
              <a:path w="3412701" h="3208172">
                <a:moveTo>
                  <a:pt x="0" y="0"/>
                </a:moveTo>
                <a:lnTo>
                  <a:pt x="3412701" y="0"/>
                </a:lnTo>
                <a:lnTo>
                  <a:pt x="3412701" y="3208173"/>
                </a:lnTo>
                <a:lnTo>
                  <a:pt x="0" y="320817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8171" t="-8730" r="-44960" b="-6832"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6" name="Freeform 6"/>
          <p:cNvSpPr/>
          <p:nvPr/>
        </p:nvSpPr>
        <p:spPr>
          <a:xfrm>
            <a:off x="10525153" y="3965087"/>
            <a:ext cx="3248086" cy="3208172"/>
          </a:xfrm>
          <a:custGeom>
            <a:avLst/>
            <a:gdLst/>
            <a:ahLst/>
            <a:cxnLst/>
            <a:rect l="l" t="t" r="r" b="b"/>
            <a:pathLst>
              <a:path w="3248086" h="3208172">
                <a:moveTo>
                  <a:pt x="0" y="0"/>
                </a:moveTo>
                <a:lnTo>
                  <a:pt x="3248086" y="0"/>
                </a:lnTo>
                <a:lnTo>
                  <a:pt x="3248086" y="3208173"/>
                </a:lnTo>
                <a:lnTo>
                  <a:pt x="0" y="320817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42651" r="-32941"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7" name="TextBox 7"/>
          <p:cNvSpPr txBox="1"/>
          <p:nvPr/>
        </p:nvSpPr>
        <p:spPr>
          <a:xfrm>
            <a:off x="5232948" y="1685709"/>
            <a:ext cx="11861429" cy="600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99"/>
              </a:lnSpc>
            </a:pPr>
            <a:r>
              <a:rPr lang="en-US" sz="3999" b="1" spc="119">
                <a:solidFill>
                  <a:srgbClr val="1836B2"/>
                </a:solidFill>
                <a:latin typeface="Fira Sans Ultra-Bold"/>
                <a:ea typeface="Fira Sans Ultra-Bold"/>
                <a:cs typeface="Fira Sans Ultra-Bold"/>
                <a:sym typeface="Fira Sans Ultra-Bold"/>
              </a:rPr>
              <a:t>Tecnologías y lenguajes</a:t>
            </a:r>
          </a:p>
        </p:txBody>
      </p:sp>
      <p:sp>
        <p:nvSpPr>
          <p:cNvPr id="8" name="Freeform 8"/>
          <p:cNvSpPr/>
          <p:nvPr/>
        </p:nvSpPr>
        <p:spPr>
          <a:xfrm>
            <a:off x="14009930" y="3965087"/>
            <a:ext cx="2767654" cy="3208172"/>
          </a:xfrm>
          <a:custGeom>
            <a:avLst/>
            <a:gdLst/>
            <a:ahLst/>
            <a:cxnLst/>
            <a:rect l="l" t="t" r="r" b="b"/>
            <a:pathLst>
              <a:path w="2767654" h="3208172">
                <a:moveTo>
                  <a:pt x="0" y="0"/>
                </a:moveTo>
                <a:lnTo>
                  <a:pt x="2767654" y="0"/>
                </a:lnTo>
                <a:lnTo>
                  <a:pt x="2767654" y="3208173"/>
                </a:lnTo>
                <a:lnTo>
                  <a:pt x="0" y="320817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9324975" y="-680491"/>
            <a:ext cx="11774707" cy="10196366"/>
            <a:chOff x="0" y="0"/>
            <a:chExt cx="4282440" cy="3708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2"/>
              <a:stretch>
                <a:fillRect l="-5142" r="-24751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-453188" y="9515874"/>
            <a:ext cx="13154102" cy="1542251"/>
            <a:chOff x="0" y="0"/>
            <a:chExt cx="45819481" cy="53721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5819482" cy="5372100"/>
            </a:xfrm>
            <a:custGeom>
              <a:avLst/>
              <a:gdLst/>
              <a:ahLst/>
              <a:cxnLst/>
              <a:rect l="l" t="t" r="r" b="b"/>
              <a:pathLst>
                <a:path w="45819482" h="5372100">
                  <a:moveTo>
                    <a:pt x="44268811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4268811" y="5372100"/>
                  </a:lnTo>
                  <a:lnTo>
                    <a:pt x="45819482" y="2686050"/>
                  </a:lnTo>
                  <a:lnTo>
                    <a:pt x="44268811" y="0"/>
                  </a:lnTo>
                  <a:close/>
                </a:path>
              </a:pathLst>
            </a:custGeom>
            <a:solidFill>
              <a:srgbClr val="A066CB"/>
            </a:solid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217888" y="3653068"/>
            <a:ext cx="7430437" cy="2276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39"/>
              </a:lnSpc>
            </a:pPr>
            <a:r>
              <a:rPr lang="en-US" sz="7449" b="1" spc="223">
                <a:solidFill>
                  <a:srgbClr val="1836B2"/>
                </a:solidFill>
                <a:latin typeface="Fira Sans Ultra-Bold"/>
                <a:ea typeface="Fira Sans Ultra-Bold"/>
                <a:cs typeface="Fira Sans Ultra-Bold"/>
                <a:sym typeface="Fira Sans Ultra-Bold"/>
              </a:rPr>
              <a:t>HISTORIAS</a:t>
            </a:r>
          </a:p>
          <a:p>
            <a:pPr algn="ctr">
              <a:lnSpc>
                <a:spcPts val="8939"/>
              </a:lnSpc>
            </a:pPr>
            <a:r>
              <a:rPr lang="en-US" sz="7449" b="1" spc="223">
                <a:solidFill>
                  <a:srgbClr val="1836B2"/>
                </a:solidFill>
                <a:latin typeface="Fira Sans Ultra-Bold"/>
                <a:ea typeface="Fira Sans Ultra-Bold"/>
                <a:cs typeface="Fira Sans Ultra-Bold"/>
                <a:sym typeface="Fira Sans Ultra-Bold"/>
              </a:rPr>
              <a:t>DE USUARIO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322</Words>
  <Application>Microsoft Office PowerPoint</Application>
  <PresentationFormat>Personalizado</PresentationFormat>
  <Paragraphs>26</Paragraphs>
  <Slides>10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7" baseType="lpstr">
      <vt:lpstr>Fira Sans Medium</vt:lpstr>
      <vt:lpstr>Arial</vt:lpstr>
      <vt:lpstr>Fira Sans Ultra-Bold</vt:lpstr>
      <vt:lpstr>Calibri</vt:lpstr>
      <vt:lpstr>Fira Sans</vt:lpstr>
      <vt:lpstr>Fira Sans Bold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Copia de Capstone: Diseño de Arquitectura DataSmart en GCP</dc:title>
  <cp:lastModifiedBy>KIARA  JUDYT CAYCHO LUCANA</cp:lastModifiedBy>
  <cp:revision>2</cp:revision>
  <dcterms:created xsi:type="dcterms:W3CDTF">2006-08-16T00:00:00Z</dcterms:created>
  <dcterms:modified xsi:type="dcterms:W3CDTF">2024-09-14T02:49:57Z</dcterms:modified>
  <dc:identifier>DAGPMUK5jIE</dc:identifier>
</cp:coreProperties>
</file>